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6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6" r:id="rId2"/>
    <p:sldId id="268" r:id="rId3"/>
    <p:sldId id="310" r:id="rId4"/>
    <p:sldId id="307" r:id="rId5"/>
    <p:sldId id="308" r:id="rId6"/>
    <p:sldId id="311" r:id="rId7"/>
    <p:sldId id="312" r:id="rId8"/>
    <p:sldId id="313" r:id="rId9"/>
    <p:sldId id="314" r:id="rId10"/>
    <p:sldId id="315" r:id="rId11"/>
    <p:sldId id="306" r:id="rId12"/>
  </p:sldIdLst>
  <p:sldSz cx="9144000" cy="6858000" type="screen4x3"/>
  <p:notesSz cx="7104063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schemeClr val="tx1"/>
    </p:penClr>
  </p:showPr>
  <p:clrMru>
    <a:srgbClr val="71798C"/>
    <a:srgbClr val="F9E807"/>
    <a:srgbClr val="FBB915"/>
    <a:srgbClr val="BD2D42"/>
    <a:srgbClr val="565C6A"/>
    <a:srgbClr val="656C7D"/>
    <a:srgbClr val="BDC8D9"/>
    <a:srgbClr val="7F8CA1"/>
    <a:srgbClr val="C0CBDB"/>
    <a:srgbClr val="D5D6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47" autoAdjust="0"/>
    <p:restoredTop sz="96622" autoAdjust="0"/>
  </p:normalViewPr>
  <p:slideViewPr>
    <p:cSldViewPr snapToObjects="1" showGuides="1">
      <p:cViewPr varScale="1">
        <p:scale>
          <a:sx n="106" d="100"/>
          <a:sy n="106" d="100"/>
        </p:scale>
        <p:origin x="-246" y="-96"/>
      </p:cViewPr>
      <p:guideLst>
        <p:guide orient="horz" pos="22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67" d="100"/>
          <a:sy n="67" d="100"/>
        </p:scale>
        <p:origin x="-3216" y="-108"/>
      </p:cViewPr>
      <p:guideLst>
        <p:guide orient="horz" pos="3223"/>
        <p:guide pos="223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4100268" y="10016159"/>
            <a:ext cx="1178539" cy="2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7189" rIns="0" bIns="47189"/>
          <a:lstStyle/>
          <a:p>
            <a:pPr algn="r" defTabSz="943849">
              <a:defRPr/>
            </a:pPr>
            <a:r>
              <a:rPr lang="en-GB" sz="800" noProof="1"/>
              <a:t> </a:t>
            </a:r>
          </a:p>
        </p:txBody>
      </p:sp>
      <p:sp>
        <p:nvSpPr>
          <p:cNvPr id="5148" name="Rectangle 28"/>
          <p:cNvSpPr>
            <a:spLocks noChangeArrowheads="1"/>
          </p:cNvSpPr>
          <p:nvPr/>
        </p:nvSpPr>
        <p:spPr bwMode="auto">
          <a:xfrm>
            <a:off x="236364" y="9998088"/>
            <a:ext cx="3753927" cy="25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71569" tIns="47189" rIns="94379" bIns="47189"/>
          <a:lstStyle/>
          <a:p>
            <a:pPr defTabSz="943849">
              <a:defRPr/>
            </a:pPr>
            <a:endParaRPr lang="de-DE" sz="800" noProof="1"/>
          </a:p>
        </p:txBody>
      </p:sp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236364" y="9797826"/>
            <a:ext cx="881443" cy="21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>
            <a:noAutofit/>
          </a:bodyPr>
          <a:lstStyle/>
          <a:p>
            <a:pPr defTabSz="943849">
              <a:defRPr/>
            </a:pPr>
            <a:r>
              <a:rPr lang="en-GB" sz="800" noProof="1" smtClean="0">
                <a:solidFill>
                  <a:srgbClr val="71798C"/>
                </a:solidFill>
              </a:rPr>
              <a:t>Page </a:t>
            </a:r>
            <a:fld id="{1A7E7312-5716-4E23-AA98-442308871A0A}" type="slidenum">
              <a:rPr lang="en-GB" sz="800" noProof="1" dirty="0" smtClean="0">
                <a:solidFill>
                  <a:srgbClr val="71798C"/>
                </a:solidFill>
              </a:rPr>
              <a:pPr defTabSz="943849">
                <a:defRPr/>
              </a:pPr>
              <a:t>‹#›</a:t>
            </a:fld>
            <a:endParaRPr lang="en-GB" sz="800" noProof="1">
              <a:solidFill>
                <a:srgbClr val="71798C"/>
              </a:solidFill>
            </a:endParaRP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236363" y="10038573"/>
            <a:ext cx="3316461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defTabSz="943849">
              <a:defRPr/>
            </a:pPr>
            <a:r>
              <a:rPr lang="en-GB" sz="500" noProof="1" smtClean="0">
                <a:solidFill>
                  <a:srgbClr val="71798C"/>
                </a:solidFill>
              </a:rPr>
              <a:t>© AIRBUS Operations S.A.S. All rights reserved. Confidential and proprietary document.</a:t>
            </a:r>
            <a:endParaRPr lang="en-GB" sz="1900" noProof="1">
              <a:solidFill>
                <a:srgbClr val="71798C"/>
              </a:solidFill>
            </a:endParaRPr>
          </a:p>
        </p:txBody>
      </p:sp>
      <p:pic>
        <p:nvPicPr>
          <p:cNvPr id="10" name="Picture 10" descr="AIRBUS_3D_Blue_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4239" y="9725820"/>
            <a:ext cx="14922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466725"/>
            <a:ext cx="5119687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100" y="4860251"/>
            <a:ext cx="5209865" cy="460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28" tIns="47264" rIns="94528" bIns="472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84615" y="9996445"/>
            <a:ext cx="779675" cy="23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6083" tIns="47264" rIns="0" bIns="4726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800" noProof="1"/>
            </a:lvl1pPr>
          </a:lstStyle>
          <a:p>
            <a:pPr>
              <a:defRPr/>
            </a:pPr>
            <a:r>
              <a:rPr lang="en-GB" noProof="1" smtClean="0"/>
              <a:t>Page </a:t>
            </a:r>
            <a:fld id="{BC89887F-75E8-4502-9923-4EA07A7E13B8}" type="slidenum">
              <a:rPr lang="en-GB" noProof="1" smtClean="0"/>
              <a:pPr>
                <a:defRPr/>
              </a:pPr>
              <a:t>‹#›</a:t>
            </a:fld>
            <a:endParaRPr lang="en-GB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381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571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762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DC8D9"/>
              </a:gs>
              <a:gs pos="40000">
                <a:srgbClr val="E2E6EE"/>
              </a:gs>
              <a:gs pos="100000">
                <a:srgbClr val="7F8CA1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3644900"/>
          </a:xfrm>
          <a:prstGeom prst="rect">
            <a:avLst/>
          </a:prstGeom>
          <a:gradFill flip="none" rotWithShape="1">
            <a:gsLst>
              <a:gs pos="0">
                <a:srgbClr val="BDC8D9"/>
              </a:gs>
              <a:gs pos="40000">
                <a:srgbClr val="E2E6EE"/>
              </a:gs>
              <a:gs pos="100000">
                <a:srgbClr val="7F8CA1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t" rotWithShape="0">
              <a:srgbClr val="71798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15900"/>
          </a:xfrm>
          <a:prstGeom prst="rect">
            <a:avLst/>
          </a:prstGeom>
          <a:gradFill flip="none" rotWithShape="1">
            <a:gsLst>
              <a:gs pos="0">
                <a:srgbClr val="BDC8D9"/>
              </a:gs>
              <a:gs pos="40000">
                <a:srgbClr val="E2E6EE"/>
              </a:gs>
              <a:gs pos="100000">
                <a:srgbClr val="7F8CA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srgbClr val="71798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137275"/>
            <a:ext cx="9144000" cy="720725"/>
          </a:xfrm>
          <a:prstGeom prst="rect">
            <a:avLst/>
          </a:prstGeom>
          <a:gradFill flip="none" rotWithShape="1">
            <a:gsLst>
              <a:gs pos="0">
                <a:srgbClr val="BDC8D9"/>
              </a:gs>
              <a:gs pos="40000">
                <a:srgbClr val="E2E6EE"/>
              </a:gs>
              <a:gs pos="100000">
                <a:srgbClr val="7F8CA1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16200000" algn="t" rotWithShape="0">
              <a:srgbClr val="71798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n-GB"/>
          </a:p>
        </p:txBody>
      </p:sp>
      <p:pic>
        <p:nvPicPr>
          <p:cNvPr id="8" name="Picture 10" descr="AIRBUS_3D_Blue_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0925" y="6318250"/>
            <a:ext cx="14922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3" y="4077072"/>
            <a:ext cx="8208913" cy="828000"/>
          </a:xfrm>
          <a:noFill/>
          <a:ln w="9525">
            <a:noFill/>
          </a:ln>
        </p:spPr>
        <p:txBody>
          <a:bodyPr lIns="91440" tIns="45720" rIns="54000" bIns="45720" anchor="b"/>
          <a:lstStyle>
            <a:lvl1pPr algn="l">
              <a:defRPr b="1">
                <a:solidFill>
                  <a:srgbClr val="565C6A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3" y="4932000"/>
            <a:ext cx="8208913" cy="576000"/>
          </a:xfrm>
        </p:spPr>
        <p:txBody>
          <a:bodyPr tIns="36000" rIns="54000"/>
          <a:lstStyle>
            <a:lvl1pPr marL="0" indent="0" algn="l">
              <a:lnSpc>
                <a:spcPct val="80000"/>
              </a:lnSpc>
              <a:buFontTx/>
              <a:buNone/>
              <a:defRPr sz="1800" b="1">
                <a:solidFill>
                  <a:srgbClr val="565C6A"/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9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 algn="r">
              <a:lnSpc>
                <a:spcPct val="100000"/>
              </a:lnSpc>
              <a:spcBef>
                <a:spcPct val="0"/>
              </a:spcBef>
              <a:defRPr sz="700" smtClean="0">
                <a:solidFill>
                  <a:srgbClr val="565C6A"/>
                </a:solidFill>
              </a:defRPr>
            </a:lvl1pPr>
          </a:lstStyle>
          <a:p>
            <a:pPr>
              <a:defRPr/>
            </a:pPr>
            <a:fld id="{B53C1482-178B-4D11-95F9-3E011A6D7D6C}" type="datetime6">
              <a:rPr lang="en-GB" noProof="1" smtClean="0"/>
              <a:t>May 13</a:t>
            </a:fld>
            <a:endParaRPr lang="en-GB" noProof="1"/>
          </a:p>
        </p:txBody>
      </p:sp>
      <p:sp>
        <p:nvSpPr>
          <p:cNvPr id="10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468000" y="0"/>
            <a:ext cx="6984320" cy="215900"/>
          </a:xfrm>
        </p:spPr>
        <p:txBody>
          <a:bodyPr lIns="90000"/>
          <a:lstStyle>
            <a:lvl1pPr algn="l">
              <a:lnSpc>
                <a:spcPct val="100000"/>
              </a:lnSpc>
              <a:spcBef>
                <a:spcPct val="0"/>
              </a:spcBef>
              <a:defRPr sz="700" noProof="1" smtClean="0">
                <a:solidFill>
                  <a:srgbClr val="565C6A"/>
                </a:solidFill>
              </a:defRPr>
            </a:lvl1pPr>
          </a:lstStyle>
          <a:p>
            <a:pPr>
              <a:defRPr/>
            </a:pPr>
            <a:r>
              <a:rPr lang="en-US" noProof="1" smtClean="0"/>
              <a:t>ICAO APAC PBCS Workshop</a:t>
            </a:r>
            <a:endParaRPr lang="en-GB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C052E-D0B9-4D69-B890-56871D2489BE}" type="datetime6">
              <a:rPr lang="en-GB" noProof="1" smtClean="0"/>
              <a:t>May 13</a:t>
            </a:fld>
            <a:endParaRPr lang="en-GB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413" y="0"/>
            <a:ext cx="7271915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1" smtClean="0"/>
              <a:t>ICAO APAC PBCS Workshop</a:t>
            </a:r>
            <a:endParaRPr lang="en-GB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1" smtClean="0"/>
              <a:t>Page </a:t>
            </a:r>
            <a:fld id="{F7CE7AB7-A104-46A5-B6CD-26082A13EDB6}" type="slidenum">
              <a:rPr lang="en-GB" noProof="1" smtClean="0"/>
              <a:pPr>
                <a:defRPr/>
              </a:pPr>
              <a:t>‹#›</a:t>
            </a:fld>
            <a:endParaRPr lang="en-GB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noProof="0"/>
            </a:lvl1pPr>
          </a:lstStyle>
          <a:p>
            <a:pPr>
              <a:defRPr/>
            </a:pPr>
            <a:fld id="{1A3829FB-E961-4C9E-966D-1AD2021F545E}" type="datetime6">
              <a:rPr lang="en-GB" noProof="0" smtClean="0"/>
              <a:t>May 13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1" smtClean="0"/>
              <a:t>ICAO APAC PBCS Workshop</a:t>
            </a:r>
            <a:endParaRPr lang="en-GB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1" smtClean="0"/>
              <a:t>Page </a:t>
            </a:r>
            <a:fld id="{88964653-3594-43D6-B07B-9D599E8B2A12}" type="slidenum">
              <a:rPr lang="en-GB" noProof="1" smtClean="0"/>
              <a:pPr>
                <a:defRPr/>
              </a:pPr>
              <a:t>‹#›</a:t>
            </a:fld>
            <a:endParaRPr lang="en-GB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DC8D9"/>
              </a:gs>
              <a:gs pos="40000">
                <a:srgbClr val="E2E6EE"/>
              </a:gs>
              <a:gs pos="100000">
                <a:srgbClr val="7F8CA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18" name="Rectangle 17"/>
          <p:cNvSpPr/>
          <p:nvPr/>
        </p:nvSpPr>
        <p:spPr bwMode="auto">
          <a:xfrm>
            <a:off x="252413" y="1008063"/>
            <a:ext cx="8639175" cy="51117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1600" dist="101600" dir="5400000" sx="99000" sy="99000" algn="ctr" rotWithShape="0">
              <a:srgbClr val="656C7D">
                <a:alpha val="50000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21" name="Rectangle 20"/>
          <p:cNvSpPr/>
          <p:nvPr/>
        </p:nvSpPr>
        <p:spPr bwMode="auto">
          <a:xfrm>
            <a:off x="252000" y="1008000"/>
            <a:ext cx="8640000" cy="511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88900" dist="63500" dir="16200000">
              <a:srgbClr val="565C6A">
                <a:alpha val="30000"/>
              </a:srgbClr>
            </a:innerShdw>
          </a:effec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215900"/>
          </a:xfrm>
          <a:prstGeom prst="rect">
            <a:avLst/>
          </a:prstGeom>
          <a:gradFill flip="none" rotWithShape="1">
            <a:gsLst>
              <a:gs pos="0">
                <a:srgbClr val="BDC8D9"/>
              </a:gs>
              <a:gs pos="40000">
                <a:srgbClr val="E2E6EE"/>
              </a:gs>
              <a:gs pos="100000">
                <a:srgbClr val="7F8CA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srgbClr val="71798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n-GB"/>
          </a:p>
        </p:txBody>
      </p:sp>
      <p:pic>
        <p:nvPicPr>
          <p:cNvPr id="1032" name="Picture 10" descr="AIRBUS_3D_Blue_s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0925" y="6318250"/>
            <a:ext cx="14922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67625" y="0"/>
            <a:ext cx="12255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700" b="1" noProof="1" smtClean="0">
                <a:solidFill>
                  <a:srgbClr val="565C6A"/>
                </a:solidFill>
              </a:defRPr>
            </a:lvl1pPr>
          </a:lstStyle>
          <a:p>
            <a:pPr>
              <a:defRPr/>
            </a:pPr>
            <a:fld id="{42F4D7E0-DDE8-43DE-9636-F9ED3059B421}" type="datetime6">
              <a:rPr lang="en-GB" noProof="1" smtClean="0"/>
              <a:t>May 13</a:t>
            </a:fld>
            <a:endParaRPr lang="en-GB" noProof="1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3" y="0"/>
            <a:ext cx="719990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700" b="1" noProof="1" smtClean="0">
                <a:solidFill>
                  <a:srgbClr val="565C6A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noProof="1" smtClean="0"/>
              <a:t>ICAO APAC PBCS Workshop</a:t>
            </a:r>
            <a:endParaRPr lang="en-GB" noProof="1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7338" y="6381750"/>
            <a:ext cx="10810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800" b="1" noProof="1">
                <a:solidFill>
                  <a:srgbClr val="7179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 smtClean="0"/>
              <a:t>Page </a:t>
            </a:r>
            <a:fld id="{18D8B383-48A2-4F68-A457-302CFCBCB6D2}" type="slidenum">
              <a:rPr lang="en-GB" noProof="1" smtClean="0"/>
              <a:pPr>
                <a:defRPr/>
              </a:pPr>
              <a:t>‹#›</a:t>
            </a:fld>
            <a:endParaRPr lang="en-GB" noProof="1"/>
          </a:p>
        </p:txBody>
      </p:sp>
      <p:sp>
        <p:nvSpPr>
          <p:cNvPr id="103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413" y="1008063"/>
            <a:ext cx="86391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0000" rIns="91440" bIns="9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103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52413" y="287338"/>
            <a:ext cx="8640762" cy="7096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3600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057" name="Text Box 33"/>
          <p:cNvSpPr txBox="1">
            <a:spLocks noChangeArrowheads="1"/>
          </p:cNvSpPr>
          <p:nvPr userDrawn="1"/>
        </p:nvSpPr>
        <p:spPr bwMode="auto">
          <a:xfrm>
            <a:off x="298450" y="6691313"/>
            <a:ext cx="30495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anchor="ctr">
            <a:spAutoFit/>
          </a:bodyPr>
          <a:lstStyle/>
          <a:p>
            <a:pPr>
              <a:defRPr/>
            </a:pPr>
            <a:r>
              <a:rPr lang="en-GB" sz="500" noProof="1" smtClean="0">
                <a:solidFill>
                  <a:srgbClr val="71798C"/>
                </a:solidFill>
              </a:rPr>
              <a:t>© AIRBUS Operations S.A.S. All rights reserved. Confidential and proprietary document.</a:t>
            </a:r>
            <a:endParaRPr lang="en-GB" sz="1800" noProof="1">
              <a:solidFill>
                <a:srgbClr val="7179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20" r:id="rId3"/>
  </p:sldLayoutIdLst>
  <p:hf hdr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565C6A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565C6A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565C6A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565C6A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565C6A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</a:defRPr>
      </a:lvl9pPr>
    </p:titleStyle>
    <p:bodyStyle>
      <a:lvl1pPr marL="190500" indent="-190500" algn="l" rtl="0" eaLnBrk="1" fontAlgn="base" hangingPunct="1">
        <a:spcBef>
          <a:spcPct val="20000"/>
        </a:spcBef>
        <a:spcAft>
          <a:spcPct val="0"/>
        </a:spcAft>
        <a:buSzPct val="120000"/>
        <a:buFont typeface="Arial" charset="0"/>
        <a:buChar char="•"/>
        <a:defRPr sz="2200">
          <a:solidFill>
            <a:srgbClr val="71798C"/>
          </a:solidFill>
          <a:latin typeface="+mn-lt"/>
          <a:ea typeface="+mn-ea"/>
          <a:cs typeface="+mn-cs"/>
        </a:defRPr>
      </a:lvl1pPr>
      <a:lvl2pPr marL="571500" indent="-287338" algn="l" rtl="0" eaLnBrk="1" fontAlgn="base" hangingPunct="1">
        <a:spcBef>
          <a:spcPct val="20000"/>
        </a:spcBef>
        <a:spcAft>
          <a:spcPct val="0"/>
        </a:spcAft>
        <a:buSzPct val="120000"/>
        <a:buFont typeface="Arial" charset="0"/>
        <a:buChar char="•"/>
        <a:defRPr sz="2000">
          <a:solidFill>
            <a:srgbClr val="71798C"/>
          </a:solidFill>
          <a:latin typeface="+mn-lt"/>
        </a:defRPr>
      </a:lvl2pPr>
      <a:lvl3pPr marL="952500" indent="-250825" algn="l" rtl="0" eaLnBrk="1" fontAlgn="base" hangingPunct="1">
        <a:spcBef>
          <a:spcPts val="475"/>
        </a:spcBef>
        <a:spcAft>
          <a:spcPct val="0"/>
        </a:spcAft>
        <a:buSzPct val="120000"/>
        <a:buFont typeface="Arial" charset="0"/>
        <a:buChar char="•"/>
        <a:defRPr sz="2000">
          <a:solidFill>
            <a:srgbClr val="71798C"/>
          </a:solidFill>
          <a:latin typeface="+mn-lt"/>
        </a:defRPr>
      </a:lvl3pPr>
      <a:lvl4pPr marL="1333500" indent="-190500" algn="l" rtl="0" eaLnBrk="1" fontAlgn="base" hangingPunct="1">
        <a:spcBef>
          <a:spcPts val="438"/>
        </a:spcBef>
        <a:spcAft>
          <a:spcPct val="0"/>
        </a:spcAft>
        <a:buSzPct val="120000"/>
        <a:buFont typeface="Arial" charset="0"/>
        <a:buChar char="•"/>
        <a:defRPr sz="1600">
          <a:solidFill>
            <a:srgbClr val="71798C"/>
          </a:solidFill>
          <a:latin typeface="+mn-lt"/>
        </a:defRPr>
      </a:lvl4pPr>
      <a:lvl5pPr marL="1714500" indent="-215900" algn="l" rtl="0" eaLnBrk="1" fontAlgn="base" hangingPunct="1">
        <a:spcBef>
          <a:spcPts val="388"/>
        </a:spcBef>
        <a:spcAft>
          <a:spcPct val="0"/>
        </a:spcAft>
        <a:buSzPct val="120000"/>
        <a:buFont typeface="Arial" charset="0"/>
        <a:buChar char="•"/>
        <a:defRPr sz="1600">
          <a:solidFill>
            <a:srgbClr val="71798C"/>
          </a:solidFill>
          <a:latin typeface="+mn-lt"/>
        </a:defRPr>
      </a:lvl5pPr>
      <a:lvl6pPr marL="2171700" indent="-190500" algn="l" rtl="0" eaLnBrk="1" fontAlgn="base" hangingPunct="1">
        <a:spcBef>
          <a:spcPct val="20000"/>
        </a:spcBef>
        <a:spcAft>
          <a:spcPct val="0"/>
        </a:spcAft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6pPr>
      <a:lvl7pPr marL="2628900" indent="-190500" algn="l" rtl="0" eaLnBrk="1" fontAlgn="base" hangingPunct="1">
        <a:spcBef>
          <a:spcPct val="20000"/>
        </a:spcBef>
        <a:spcAft>
          <a:spcPct val="0"/>
        </a:spcAft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7pPr>
      <a:lvl8pPr marL="3086100" indent="-190500" algn="l" rtl="0" eaLnBrk="1" fontAlgn="base" hangingPunct="1">
        <a:spcBef>
          <a:spcPct val="20000"/>
        </a:spcBef>
        <a:spcAft>
          <a:spcPct val="0"/>
        </a:spcAft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8pPr>
      <a:lvl9pPr marL="3543300" indent="-190500" algn="l" rtl="0" eaLnBrk="1" fontAlgn="base" hangingPunct="1">
        <a:spcBef>
          <a:spcPct val="20000"/>
        </a:spcBef>
        <a:spcAft>
          <a:spcPct val="0"/>
        </a:spcAft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7.jpeg"/><Relationship Id="rId5" Type="http://schemas.openxmlformats.org/officeDocument/2006/relationships/tags" Target="../tags/tag5.xml"/><Relationship Id="rId10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RCP / RSP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Airbus perspective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147481-E259-4093-BEEA-8F3B4E765853}" type="datetime6">
              <a:rPr lang="en-GB" smtClean="0"/>
              <a:t>May 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ICAO APAC PBCS Workshop</a:t>
            </a:r>
            <a:endParaRPr lang="en-GB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468312" y="5589588"/>
            <a:ext cx="8208144" cy="431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00013" eaLnBrk="0" hangingPunct="0"/>
            <a:r>
              <a:rPr lang="en-GB" sz="1400" noProof="1">
                <a:solidFill>
                  <a:srgbClr val="71798C"/>
                </a:solidFill>
              </a:rPr>
              <a:t>Presented by</a:t>
            </a:r>
          </a:p>
          <a:p>
            <a:pPr marL="100013" eaLnBrk="0" hangingPunct="0"/>
            <a:r>
              <a:rPr lang="en-GB" sz="1400" noProof="1" smtClean="0">
                <a:solidFill>
                  <a:srgbClr val="71798C"/>
                </a:solidFill>
              </a:rPr>
              <a:t>Jerome CONDIS / FANS Projects (all program)</a:t>
            </a:r>
            <a:endParaRPr lang="en-GB" sz="1400" noProof="1">
              <a:solidFill>
                <a:srgbClr val="71798C"/>
              </a:solidFill>
            </a:endParaRPr>
          </a:p>
          <a:p>
            <a:pPr marL="100013" eaLnBrk="0" hangingPunct="0"/>
            <a:endParaRPr lang="en-GB" sz="1200" noProof="1">
              <a:solidFill>
                <a:srgbClr val="FFFFFF"/>
              </a:solidFill>
            </a:endParaRPr>
          </a:p>
          <a:p>
            <a:pPr marL="100013" eaLnBrk="0" hangingPunct="0"/>
            <a:endParaRPr lang="en-GB" sz="1200" noProof="1">
              <a:solidFill>
                <a:schemeClr val="bg1"/>
              </a:solidFill>
            </a:endParaRPr>
          </a:p>
          <a:p>
            <a:pPr marL="100013" eaLnBrk="0" hangingPunct="0"/>
            <a:endParaRPr lang="en-GB" sz="1200" noProof="1">
              <a:solidFill>
                <a:schemeClr val="bg1"/>
              </a:solidFill>
            </a:endParaRPr>
          </a:p>
          <a:p>
            <a:pPr marL="100013" eaLnBrk="0" hangingPunct="0"/>
            <a:endParaRPr lang="en-GB" sz="1200" noProof="1">
              <a:solidFill>
                <a:schemeClr val="bg1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gray">
          <a:xfrm>
            <a:off x="468000" y="3645048"/>
            <a:ext cx="8208456" cy="432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rIns="0" anchor="ctr"/>
          <a:lstStyle/>
          <a:p>
            <a:pPr eaLnBrk="0" hangingPunct="0"/>
            <a:endParaRPr lang="en-GB" sz="1800" noProof="1">
              <a:solidFill>
                <a:srgbClr val="71798C"/>
              </a:solidFill>
            </a:endParaRPr>
          </a:p>
        </p:txBody>
      </p:sp>
      <p:pic>
        <p:nvPicPr>
          <p:cNvPr id="9" name="Picture 8" descr="hublots1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2782"/>
            <a:ext cx="9143245" cy="3462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8050650-D49D-43A5-B97B-43FF1FD7A605}" type="datetime6">
              <a:rPr lang="en-GB" smtClean="0"/>
              <a:t>May 13</a:t>
            </a:fld>
            <a:endParaRPr lang="en-GB" dirty="0" smtClean="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ICAO APAC PBCS Workshop</a:t>
            </a:r>
            <a:endParaRPr lang="en-GB" dirty="0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Operational notion of RCP/RSP in the cockpit</a:t>
            </a:r>
          </a:p>
        </p:txBody>
      </p:sp>
      <p:sp>
        <p:nvSpPr>
          <p:cNvPr id="17414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467544" y="1104900"/>
            <a:ext cx="8208912" cy="5014912"/>
          </a:xfrm>
        </p:spPr>
        <p:txBody>
          <a:bodyPr/>
          <a:lstStyle/>
          <a:p>
            <a:pPr algn="ctr">
              <a:buNone/>
            </a:pPr>
            <a:r>
              <a:rPr lang="en-GB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NONE</a:t>
            </a:r>
          </a:p>
          <a:p>
            <a:pPr algn="ctr">
              <a:buNone/>
            </a:pPr>
            <a:endParaRPr lang="en-GB" sz="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 smtClean="0"/>
              <a:t>Aircraft is providing the flight crew with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alerts in case of equipment/capability failures</a:t>
            </a:r>
            <a:r>
              <a:rPr lang="en-GB" dirty="0" smtClean="0"/>
              <a:t>, e.g.</a:t>
            </a:r>
          </a:p>
          <a:p>
            <a:pPr lvl="1"/>
            <a:r>
              <a:rPr lang="en-GB" dirty="0" smtClean="0"/>
              <a:t>Comm Means failure (e.g. SATCOM FAULT)</a:t>
            </a:r>
          </a:p>
          <a:p>
            <a:pPr lvl="1"/>
            <a:r>
              <a:rPr lang="en-GB" dirty="0" smtClean="0"/>
              <a:t>Definitive connectivity loss (e.g. VHF3 DATALINK FAULT)</a:t>
            </a:r>
          </a:p>
          <a:p>
            <a:pPr lvl="1"/>
            <a:r>
              <a:rPr lang="en-GB" dirty="0" smtClean="0"/>
              <a:t>Failure of ATC Data Link (e.g. ATC DATA LINK FAULT)</a:t>
            </a:r>
          </a:p>
          <a:p>
            <a:pPr lvl="1">
              <a:buNone/>
            </a:pPr>
            <a:r>
              <a:rPr lang="en-GB" sz="2800" dirty="0" smtClean="0"/>
              <a:t>BUT</a:t>
            </a:r>
            <a:endParaRPr lang="en-GB" sz="800" dirty="0" smtClean="0"/>
          </a:p>
          <a:p>
            <a:r>
              <a:rPr lang="en-GB" sz="2400" dirty="0" smtClean="0"/>
              <a:t>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no consolidated RCP/RSP capability directly displayed to the flight crew</a:t>
            </a:r>
          </a:p>
          <a:p>
            <a:pPr lvl="1">
              <a:buNone/>
            </a:pPr>
            <a:r>
              <a:rPr lang="en-GB" dirty="0" smtClean="0"/>
              <a:t>	Appropriate procedures (refer to GOLD) and associated training shall be in place to ensure adherence with RCP/RSP monitoring requirements</a:t>
            </a:r>
          </a:p>
          <a:p>
            <a:pPr lvl="1"/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noProof="1" smtClean="0"/>
              <a:t>Page </a:t>
            </a:r>
            <a:fld id="{F7CE7AB7-A104-46A5-B6CD-26082A13EDB6}" type="slidenum">
              <a:rPr lang="en-GB" noProof="1" smtClean="0"/>
              <a:pPr>
                <a:defRPr/>
              </a:pPr>
              <a:t>10</a:t>
            </a:fld>
            <a:endParaRPr lang="en-GB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967537-B905-4E91-B60B-5C97633942A0}" type="datetime6">
              <a:rPr lang="en-GB" noProof="1" smtClean="0"/>
              <a:t>May 13</a:t>
            </a:fld>
            <a:endParaRPr lang="en-GB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1" smtClean="0"/>
              <a:t>ICAO APAC PBCS Workshop</a:t>
            </a:r>
            <a:endParaRPr lang="en-GB" noProof="1"/>
          </a:p>
        </p:txBody>
      </p:sp>
      <p:sp>
        <p:nvSpPr>
          <p:cNvPr id="6" name="Rectangle 5"/>
          <p:cNvSpPr/>
          <p:nvPr/>
        </p:nvSpPr>
        <p:spPr>
          <a:xfrm>
            <a:off x="2132873" y="2967335"/>
            <a:ext cx="4878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 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noProof="1" smtClean="0"/>
              <a:t>Page </a:t>
            </a:r>
            <a:fld id="{F7CE7AB7-A104-46A5-B6CD-26082A13EDB6}" type="slidenum">
              <a:rPr lang="en-GB" noProof="1" smtClean="0"/>
              <a:pPr>
                <a:defRPr/>
              </a:pPr>
              <a:t>11</a:t>
            </a:fld>
            <a:endParaRPr lang="en-GB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1D50270-4AA0-488A-BB8A-59C62FB6E862}" type="datetime6">
              <a:rPr lang="en-GB" smtClean="0"/>
              <a:t>May 13</a:t>
            </a:fld>
            <a:endParaRPr lang="en-GB" dirty="0" smtClean="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ICAO APAC PBCS Workshop</a:t>
            </a:r>
            <a:endParaRPr lang="en-GB" dirty="0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</a:p>
        </p:txBody>
      </p:sp>
      <p:sp>
        <p:nvSpPr>
          <p:cNvPr id="17414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611560" y="1628800"/>
            <a:ext cx="8280028" cy="4491012"/>
          </a:xfrm>
        </p:spPr>
        <p:txBody>
          <a:bodyPr/>
          <a:lstStyle/>
          <a:p>
            <a:r>
              <a:rPr lang="en-GB" dirty="0" smtClean="0"/>
              <a:t> Demonstration of compliance with RCP/RSP specifications</a:t>
            </a:r>
          </a:p>
          <a:p>
            <a:pPr lvl="1"/>
            <a:r>
              <a:rPr lang="en-GB" dirty="0" smtClean="0"/>
              <a:t>Avionics configuration and certification</a:t>
            </a:r>
          </a:p>
          <a:p>
            <a:pPr lvl="1"/>
            <a:r>
              <a:rPr lang="en-GB" dirty="0" smtClean="0"/>
              <a:t>Demonstration strategy</a:t>
            </a:r>
          </a:p>
          <a:p>
            <a:pPr lvl="2"/>
            <a:r>
              <a:rPr lang="en-GB" dirty="0" smtClean="0"/>
              <a:t>Availability, integrity and continuity</a:t>
            </a:r>
          </a:p>
          <a:p>
            <a:pPr lvl="2"/>
            <a:r>
              <a:rPr lang="en-GB" dirty="0" smtClean="0"/>
              <a:t>Time</a:t>
            </a:r>
          </a:p>
          <a:p>
            <a:endParaRPr lang="en-GB" dirty="0" smtClean="0"/>
          </a:p>
          <a:p>
            <a:r>
              <a:rPr lang="en-GB" dirty="0" smtClean="0"/>
              <a:t> Configuration Management of FANS certification</a:t>
            </a:r>
          </a:p>
          <a:p>
            <a:endParaRPr lang="en-GB" dirty="0" smtClean="0"/>
          </a:p>
          <a:p>
            <a:r>
              <a:rPr lang="en-GB" dirty="0" smtClean="0"/>
              <a:t> Operational notion of RCP/RSP in the cockpit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noProof="1" smtClean="0"/>
              <a:t>Page </a:t>
            </a:r>
            <a:fld id="{F7CE7AB7-A104-46A5-B6CD-26082A13EDB6}" type="slidenum">
              <a:rPr lang="en-GB" noProof="1" smtClean="0"/>
              <a:pPr>
                <a:defRPr/>
              </a:pPr>
              <a:t>2</a:t>
            </a:fld>
            <a:endParaRPr lang="en-GB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C3364CA-FA37-45D6-AA90-C40A1E2CF410}" type="datetime6">
              <a:rPr lang="en-GB" smtClean="0"/>
              <a:t>May 13</a:t>
            </a:fld>
            <a:endParaRPr lang="en-GB" dirty="0" smtClean="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ICAO APAC PBCS Workshop</a:t>
            </a:r>
            <a:endParaRPr lang="en-GB" dirty="0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Airbus FANS avionics architecture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noProof="1" smtClean="0"/>
              <a:t>Page </a:t>
            </a:r>
            <a:fld id="{F7CE7AB7-A104-46A5-B6CD-26082A13EDB6}" type="slidenum">
              <a:rPr lang="en-GB" noProof="1" smtClean="0"/>
              <a:pPr>
                <a:defRPr/>
              </a:pPr>
              <a:t>3</a:t>
            </a:fld>
            <a:endParaRPr lang="en-GB" noProof="1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827088" y="1067271"/>
          <a:ext cx="7489825" cy="5026025"/>
        </p:xfrm>
        <a:graphic>
          <a:graphicData uri="http://schemas.openxmlformats.org/presentationml/2006/ole">
            <p:oleObj spid="_x0000_s1026" name="Slide" r:id="rId3" imgW="3641013" imgH="2731075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26B4B60-B7B3-4C57-AC54-6EC2FB010B79}" type="datetime6">
              <a:rPr lang="en-GB" smtClean="0"/>
              <a:t>May 13</a:t>
            </a:fld>
            <a:endParaRPr lang="en-GB" dirty="0" smtClean="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ICAO APAC PBCS Workshop</a:t>
            </a:r>
            <a:endParaRPr lang="en-GB" dirty="0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&amp; Indications common to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noProof="1" smtClean="0"/>
              <a:t>Page </a:t>
            </a:r>
            <a:fld id="{F7CE7AB7-A104-46A5-B6CD-26082A13EDB6}" type="slidenum">
              <a:rPr lang="en-GB" noProof="1" smtClean="0"/>
              <a:pPr>
                <a:defRPr/>
              </a:pPr>
              <a:t>4</a:t>
            </a:fld>
            <a:endParaRPr lang="en-GB" noProof="1"/>
          </a:p>
        </p:txBody>
      </p:sp>
      <p:pic>
        <p:nvPicPr>
          <p:cNvPr id="8" name="Picture 22" descr="\\todon010\projet\BUREAUTIQUE\CLIPART\AIRBUS\My Clipart\A330-A340 Family\A330 Flight Dec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1066800"/>
            <a:ext cx="518160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38375" y="2057400"/>
            <a:ext cx="20669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3124200"/>
            <a:ext cx="2052638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C:\Home\TIN_HIN\Fans\Images\FANS A\DCDU - ACTIVE KZAK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57425" y="3124200"/>
            <a:ext cx="2028825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23"/>
          <p:cNvGrpSpPr>
            <a:grpSpLocks/>
          </p:cNvGrpSpPr>
          <p:nvPr/>
        </p:nvGrpSpPr>
        <p:grpSpPr bwMode="auto">
          <a:xfrm>
            <a:off x="76200" y="838200"/>
            <a:ext cx="4724400" cy="1171575"/>
            <a:chOff x="48" y="528"/>
            <a:chExt cx="2976" cy="738"/>
          </a:xfrm>
        </p:grpSpPr>
        <p:grpSp>
          <p:nvGrpSpPr>
            <p:cNvPr id="13" name="Group 21"/>
            <p:cNvGrpSpPr>
              <a:grpSpLocks/>
            </p:cNvGrpSpPr>
            <p:nvPr/>
          </p:nvGrpSpPr>
          <p:grpSpPr bwMode="auto">
            <a:xfrm>
              <a:off x="1584" y="528"/>
              <a:ext cx="1440" cy="738"/>
              <a:chOff x="2544" y="2688"/>
              <a:chExt cx="1968" cy="1008"/>
            </a:xfrm>
          </p:grpSpPr>
          <p:pic>
            <p:nvPicPr>
              <p:cNvPr id="17" name="Picture 17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2" cstate="print">
                <a:clrChange>
                  <a:clrFrom>
                    <a:srgbClr val="FF00FF"/>
                  </a:clrFrom>
                  <a:clrTo>
                    <a:srgbClr val="FF00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544" y="2688"/>
                <a:ext cx="1968" cy="1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8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868" y="2844"/>
                <a:ext cx="420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" name="Group 20"/>
            <p:cNvGrpSpPr>
              <a:grpSpLocks/>
            </p:cNvGrpSpPr>
            <p:nvPr/>
          </p:nvGrpSpPr>
          <p:grpSpPr bwMode="auto">
            <a:xfrm>
              <a:off x="48" y="528"/>
              <a:ext cx="1444" cy="738"/>
              <a:chOff x="1893" y="1656"/>
              <a:chExt cx="1974" cy="1008"/>
            </a:xfrm>
          </p:grpSpPr>
          <p:pic>
            <p:nvPicPr>
              <p:cNvPr id="15" name="Picture 16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14" cstate="print">
                <a:clrChange>
                  <a:clrFrom>
                    <a:srgbClr val="FF00FF"/>
                  </a:clrFrom>
                  <a:clrTo>
                    <a:srgbClr val="FF00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893" y="1656"/>
                <a:ext cx="1974" cy="1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9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114" y="1806"/>
                <a:ext cx="420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" name="AutoShape 24"/>
          <p:cNvSpPr>
            <a:spLocks noChangeArrowheads="1"/>
          </p:cNvSpPr>
          <p:nvPr/>
        </p:nvSpPr>
        <p:spPr bwMode="auto">
          <a:xfrm>
            <a:off x="5886450" y="4095750"/>
            <a:ext cx="304800" cy="228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0" name="AutoShape 25"/>
          <p:cNvSpPr>
            <a:spLocks noChangeArrowheads="1"/>
          </p:cNvSpPr>
          <p:nvPr/>
        </p:nvSpPr>
        <p:spPr bwMode="auto">
          <a:xfrm>
            <a:off x="6610350" y="4095750"/>
            <a:ext cx="304800" cy="228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" name="Oval 27"/>
          <p:cNvSpPr>
            <a:spLocks noChangeArrowheads="1"/>
          </p:cNvSpPr>
          <p:nvPr/>
        </p:nvSpPr>
        <p:spPr bwMode="auto">
          <a:xfrm>
            <a:off x="4748213" y="3287713"/>
            <a:ext cx="152400" cy="1524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2" name="Oval 28"/>
          <p:cNvSpPr>
            <a:spLocks noChangeArrowheads="1"/>
          </p:cNvSpPr>
          <p:nvPr/>
        </p:nvSpPr>
        <p:spPr bwMode="auto">
          <a:xfrm>
            <a:off x="7872413" y="3255963"/>
            <a:ext cx="152400" cy="1524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" name="AutoShape 29"/>
          <p:cNvSpPr>
            <a:spLocks noChangeArrowheads="1"/>
          </p:cNvSpPr>
          <p:nvPr/>
        </p:nvSpPr>
        <p:spPr bwMode="auto">
          <a:xfrm>
            <a:off x="6208713" y="3657600"/>
            <a:ext cx="420687" cy="204788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" name="AutoShape 32"/>
          <p:cNvSpPr>
            <a:spLocks noChangeArrowheads="1"/>
          </p:cNvSpPr>
          <p:nvPr/>
        </p:nvSpPr>
        <p:spPr bwMode="auto">
          <a:xfrm>
            <a:off x="5838825" y="4343400"/>
            <a:ext cx="304800" cy="3048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6653213" y="4343400"/>
            <a:ext cx="304800" cy="3048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" name="AutoShape 35"/>
          <p:cNvSpPr>
            <a:spLocks noChangeArrowheads="1"/>
          </p:cNvSpPr>
          <p:nvPr/>
        </p:nvSpPr>
        <p:spPr bwMode="auto">
          <a:xfrm>
            <a:off x="6172200" y="5197475"/>
            <a:ext cx="457200" cy="51752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942013" y="292100"/>
            <a:ext cx="2124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FANS A+ and B+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940425" y="652463"/>
            <a:ext cx="2124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A320/A330/A340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sset-premium.keepeek.com/medias/domain38/media456/68893-1rirwkifgs-whr.jpg"/>
          <p:cNvPicPr>
            <a:picLocks noChangeAspect="1" noChangeArrowheads="1"/>
          </p:cNvPicPr>
          <p:nvPr/>
        </p:nvPicPr>
        <p:blipFill>
          <a:blip r:embed="rId2" cstate="print"/>
          <a:srcRect l="7224" r="5962"/>
          <a:stretch>
            <a:fillRect/>
          </a:stretch>
        </p:blipFill>
        <p:spPr bwMode="auto">
          <a:xfrm>
            <a:off x="3374040" y="1052574"/>
            <a:ext cx="5520119" cy="5058176"/>
          </a:xfrm>
          <a:prstGeom prst="rect">
            <a:avLst/>
          </a:prstGeom>
          <a:noFill/>
        </p:spPr>
      </p:pic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D41049E-207E-48BE-AFD7-47E5E8E93545}" type="datetime6">
              <a:rPr lang="en-GB" smtClean="0"/>
              <a:t>May 13</a:t>
            </a:fld>
            <a:endParaRPr lang="en-GB" dirty="0" smtClean="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ICAO APAC PBCS Workshop</a:t>
            </a:r>
            <a:endParaRPr lang="en-GB" dirty="0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&amp; Indications common to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noProof="1" smtClean="0"/>
              <a:t>Page </a:t>
            </a:r>
            <a:fld id="{F7CE7AB7-A104-46A5-B6CD-26082A13EDB6}" type="slidenum">
              <a:rPr lang="en-GB" noProof="1" smtClean="0"/>
              <a:pPr>
                <a:defRPr/>
              </a:pPr>
              <a:t>5</a:t>
            </a:fld>
            <a:endParaRPr lang="en-GB" noProof="1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942013" y="292100"/>
            <a:ext cx="2124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FANS A+ and B+</a:t>
            </a:r>
          </a:p>
        </p:txBody>
      </p:sp>
      <p:pic>
        <p:nvPicPr>
          <p:cNvPr id="30" name="Picture 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0650" y="2162175"/>
            <a:ext cx="23622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Group 1053"/>
          <p:cNvGrpSpPr>
            <a:grpSpLocks/>
          </p:cNvGrpSpPr>
          <p:nvPr/>
        </p:nvGrpSpPr>
        <p:grpSpPr bwMode="auto">
          <a:xfrm>
            <a:off x="76200" y="962025"/>
            <a:ext cx="4724400" cy="1047750"/>
            <a:chOff x="48" y="606"/>
            <a:chExt cx="2976" cy="660"/>
          </a:xfrm>
        </p:grpSpPr>
        <p:pic>
          <p:nvPicPr>
            <p:cNvPr id="32" name="Picture 1038" descr="C:\Home\TIN_HIN\Fans\Images\A380-ATC-MSG-pb-Capt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" y="607"/>
              <a:ext cx="1440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039" descr="C:\Home\TIN_HIN\Fans\Images\A380-ATC-MSG-pb-FO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84" y="606"/>
              <a:ext cx="1440" cy="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" name="Picture 10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12988" y="3124200"/>
            <a:ext cx="28194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Group 1054"/>
          <p:cNvGrpSpPr>
            <a:grpSpLocks/>
          </p:cNvGrpSpPr>
          <p:nvPr/>
        </p:nvGrpSpPr>
        <p:grpSpPr bwMode="auto">
          <a:xfrm>
            <a:off x="179388" y="3124200"/>
            <a:ext cx="4221162" cy="3505200"/>
            <a:chOff x="96" y="1968"/>
            <a:chExt cx="2659" cy="2208"/>
          </a:xfrm>
        </p:grpSpPr>
        <p:grpSp>
          <p:nvGrpSpPr>
            <p:cNvPr id="36" name="Group 1041"/>
            <p:cNvGrpSpPr>
              <a:grpSpLocks/>
            </p:cNvGrpSpPr>
            <p:nvPr/>
          </p:nvGrpSpPr>
          <p:grpSpPr bwMode="auto">
            <a:xfrm>
              <a:off x="96" y="1968"/>
              <a:ext cx="1300" cy="1728"/>
              <a:chOff x="2025" y="981"/>
              <a:chExt cx="1710" cy="2274"/>
            </a:xfrm>
          </p:grpSpPr>
          <p:pic>
            <p:nvPicPr>
              <p:cNvPr id="38" name="Picture 1042" descr="C:\Home\TIN_HIN\Fans\Images\FANS A\MFD - ACCESS TO NOTIFICATION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025" y="1065"/>
                <a:ext cx="1710" cy="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1043" descr="C:\Home\TIN_HIN\Fans\Images\FANS A\MFD - TOP OF PAGE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026" y="981"/>
                <a:ext cx="1709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7" name="Picture 104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40" y="2640"/>
              <a:ext cx="1315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" name="AutoShape 1045"/>
          <p:cNvSpPr>
            <a:spLocks noChangeArrowheads="1"/>
          </p:cNvSpPr>
          <p:nvPr/>
        </p:nvSpPr>
        <p:spPr bwMode="auto">
          <a:xfrm>
            <a:off x="6156176" y="2852936"/>
            <a:ext cx="371624" cy="182364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1" name="Oval 1047"/>
          <p:cNvSpPr>
            <a:spLocks noChangeArrowheads="1"/>
          </p:cNvSpPr>
          <p:nvPr/>
        </p:nvSpPr>
        <p:spPr bwMode="auto">
          <a:xfrm>
            <a:off x="3594100" y="2603500"/>
            <a:ext cx="152400" cy="1524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2" name="Oval 1048"/>
          <p:cNvSpPr>
            <a:spLocks noChangeArrowheads="1"/>
          </p:cNvSpPr>
          <p:nvPr/>
        </p:nvSpPr>
        <p:spPr bwMode="auto">
          <a:xfrm>
            <a:off x="8445877" y="2620020"/>
            <a:ext cx="152400" cy="1524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3" name="AutoShape 1049"/>
          <p:cNvSpPr>
            <a:spLocks noChangeArrowheads="1"/>
          </p:cNvSpPr>
          <p:nvPr/>
        </p:nvSpPr>
        <p:spPr bwMode="auto">
          <a:xfrm>
            <a:off x="6156176" y="3046859"/>
            <a:ext cx="371624" cy="356741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" name="AutoShape 1050"/>
          <p:cNvSpPr>
            <a:spLocks noChangeArrowheads="1"/>
          </p:cNvSpPr>
          <p:nvPr/>
        </p:nvSpPr>
        <p:spPr bwMode="auto">
          <a:xfrm>
            <a:off x="5652120" y="3505200"/>
            <a:ext cx="443880" cy="555749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5" name="AutoShape 1051"/>
          <p:cNvSpPr>
            <a:spLocks noChangeArrowheads="1"/>
          </p:cNvSpPr>
          <p:nvPr/>
        </p:nvSpPr>
        <p:spPr bwMode="auto">
          <a:xfrm>
            <a:off x="6134100" y="3505200"/>
            <a:ext cx="402381" cy="555749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5139091" y="1686283"/>
            <a:ext cx="3357586" cy="646986"/>
          </a:xfrm>
          <a:prstGeom prst="roundRect">
            <a:avLst/>
          </a:prstGeom>
          <a:solidFill>
            <a:schemeClr val="bg1">
              <a:alpha val="7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b="1" dirty="0">
                <a:solidFill>
                  <a:srgbClr val="000099"/>
                </a:solidFill>
              </a:rPr>
              <a:t>Commonality with A320/330/340 operating principles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170864" y="4581128"/>
            <a:ext cx="2857520" cy="1170098"/>
          </a:xfrm>
          <a:prstGeom prst="roundRect">
            <a:avLst/>
          </a:prstGeom>
          <a:solidFill>
            <a:schemeClr val="bg1">
              <a:alpha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lIns="72000" tIns="36000" rIns="72000" bIns="36000" anchor="ctr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b="1" dirty="0" smtClean="0">
                <a:solidFill>
                  <a:srgbClr val="000099"/>
                </a:solidFill>
              </a:rPr>
              <a:t>A350/A380 </a:t>
            </a:r>
            <a:r>
              <a:rPr lang="en-US" b="1" dirty="0">
                <a:solidFill>
                  <a:srgbClr val="000099"/>
                </a:solidFill>
              </a:rPr>
              <a:t>Cockpit interactivity</a:t>
            </a:r>
          </a:p>
          <a:p>
            <a:pPr algn="ctr">
              <a:spcBef>
                <a:spcPts val="0"/>
              </a:spcBef>
              <a:defRPr/>
            </a:pPr>
            <a:r>
              <a:rPr lang="en-US" b="1" dirty="0">
                <a:solidFill>
                  <a:srgbClr val="000099"/>
                </a:solidFill>
              </a:rPr>
              <a:t>=</a:t>
            </a:r>
          </a:p>
          <a:p>
            <a:pPr algn="ctr">
              <a:spcBef>
                <a:spcPts val="0"/>
              </a:spcBef>
              <a:defRPr/>
            </a:pPr>
            <a:r>
              <a:rPr lang="en-US" b="1" dirty="0">
                <a:solidFill>
                  <a:srgbClr val="000099"/>
                </a:solidFill>
              </a:rPr>
              <a:t>More efficient workflow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286108" y="652463"/>
            <a:ext cx="14542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A380/A350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70440F8-0578-4177-8CB0-7E300BDA6ACB}" type="datetime6">
              <a:rPr lang="en-GB" smtClean="0"/>
              <a:t>May 13</a:t>
            </a:fld>
            <a:endParaRPr lang="en-GB" dirty="0" smtClean="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ICAO APAC PBCS Workshop</a:t>
            </a:r>
            <a:endParaRPr lang="en-GB" dirty="0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Demonstration of compliance with RCP/RSP</a:t>
            </a:r>
          </a:p>
        </p:txBody>
      </p:sp>
      <p:sp>
        <p:nvSpPr>
          <p:cNvPr id="17414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8136904" cy="4923060"/>
          </a:xfrm>
        </p:spPr>
        <p:txBody>
          <a:bodyPr/>
          <a:lstStyle/>
          <a:p>
            <a:r>
              <a:rPr lang="en-GB" sz="2000" dirty="0" smtClean="0"/>
              <a:t> For latest FANS 1/A+ (resp. FANS B+) developments,</a:t>
            </a:r>
            <a:br>
              <a:rPr lang="en-GB" sz="2000" dirty="0" smtClean="0"/>
            </a:b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ED-122/DO-306 (resp. ED-120/DO-290) specifications </a:t>
            </a:r>
            <a:r>
              <a:rPr lang="en-GB" sz="2000" dirty="0" smtClean="0"/>
              <a:t>are used as a basis</a:t>
            </a:r>
          </a:p>
          <a:p>
            <a:pPr lvl="1">
              <a:buNone/>
            </a:pPr>
            <a:r>
              <a:rPr lang="en-GB" sz="1800" dirty="0" smtClean="0"/>
              <a:t>Demonstration that RCP/RSP allocations to the Aircraft are met are part of the aircraft FANS function airworthiness approval</a:t>
            </a:r>
          </a:p>
          <a:p>
            <a:pPr lvl="1">
              <a:buNone/>
            </a:pPr>
            <a:endParaRPr lang="en-GB" sz="800" dirty="0" smtClean="0"/>
          </a:p>
          <a:p>
            <a:r>
              <a:rPr lang="en-GB" sz="2000" dirty="0" smtClean="0"/>
              <a:t>ATC Data Link systems and FANS function certification are required but not sufficient to operate FANS on an aircraft</a:t>
            </a:r>
            <a:endParaRPr lang="en-GB" sz="1800" dirty="0" smtClean="0"/>
          </a:p>
          <a:p>
            <a:pPr lvl="1"/>
            <a:r>
              <a:rPr lang="en-GB" sz="1800" dirty="0" smtClean="0"/>
              <a:t>Operational approval, under operator responsibility, is required</a:t>
            </a:r>
          </a:p>
          <a:p>
            <a:pPr lvl="1"/>
            <a:r>
              <a:rPr lang="en-GB" sz="1800" dirty="0" smtClean="0"/>
              <a:t>Conditions of use may affect the actual performance of the avionics equipment (e.g. if significantly different from assumptions taken for avionics certification)</a:t>
            </a:r>
          </a:p>
          <a:p>
            <a:endParaRPr lang="en-GB" sz="800" dirty="0" smtClean="0"/>
          </a:p>
          <a:p>
            <a:r>
              <a:rPr lang="en-GB" sz="2000" dirty="0" smtClean="0"/>
              <a:t>Tests are made using a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representative ground ATC simulation</a:t>
            </a:r>
          </a:p>
          <a:p>
            <a:pPr lvl="1">
              <a:buNone/>
            </a:pPr>
            <a:r>
              <a:rPr lang="en-GB" sz="1600" i="1" dirty="0" smtClean="0"/>
              <a:t>Some end-to-end tests are performed with real ground ATC systems, but not exhaustively of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noProof="1" smtClean="0"/>
              <a:t>Page </a:t>
            </a:r>
            <a:fld id="{F7CE7AB7-A104-46A5-B6CD-26082A13EDB6}" type="slidenum">
              <a:rPr lang="en-GB" noProof="1" smtClean="0"/>
              <a:pPr>
                <a:defRPr/>
              </a:pPr>
              <a:t>6</a:t>
            </a:fld>
            <a:endParaRPr lang="en-GB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B9FF3D8-A014-44D9-A175-443E78A8C21C}" type="datetime6">
              <a:rPr lang="en-GB" smtClean="0"/>
              <a:t>May 13</a:t>
            </a:fld>
            <a:endParaRPr lang="en-GB" dirty="0" smtClean="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ICAO APAC PBCS Workshop</a:t>
            </a:r>
            <a:endParaRPr lang="en-GB" dirty="0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Demonstration of compliance with RCP/RSP</a:t>
            </a:r>
          </a:p>
        </p:txBody>
      </p:sp>
      <p:sp>
        <p:nvSpPr>
          <p:cNvPr id="17414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252413" y="1340768"/>
            <a:ext cx="8639175" cy="4779044"/>
          </a:xfrm>
        </p:spPr>
        <p:txBody>
          <a:bodyPr/>
          <a:lstStyle/>
          <a:p>
            <a:r>
              <a:rPr lang="en-GB" sz="2400" dirty="0" smtClean="0"/>
              <a:t> Demonstration strategy</a:t>
            </a:r>
          </a:p>
          <a:p>
            <a:pPr lvl="2"/>
            <a:endParaRPr lang="en-GB" sz="800" dirty="0" smtClean="0"/>
          </a:p>
          <a:p>
            <a:pPr lvl="2"/>
            <a:r>
              <a:rPr lang="en-GB" sz="2200" b="1" dirty="0" smtClean="0"/>
              <a:t>Availability, integrity and continuity requirements</a:t>
            </a:r>
          </a:p>
          <a:p>
            <a:pPr lvl="2">
              <a:buNone/>
            </a:pPr>
            <a:r>
              <a:rPr lang="en-GB" sz="800" dirty="0" smtClean="0"/>
              <a:t>	</a:t>
            </a:r>
          </a:p>
          <a:p>
            <a:pPr lvl="2">
              <a:buNone/>
            </a:pPr>
            <a:r>
              <a:rPr lang="en-GB" dirty="0" smtClean="0"/>
              <a:t>	Basically by demonstrating :</a:t>
            </a:r>
          </a:p>
          <a:p>
            <a:pPr lvl="2">
              <a:buNone/>
            </a:pPr>
            <a:endParaRPr lang="en-GB" sz="800" dirty="0" smtClean="0"/>
          </a:p>
          <a:p>
            <a:pPr lvl="1">
              <a:buFontTx/>
              <a:buChar char="-"/>
            </a:pPr>
            <a:r>
              <a:rPr lang="en-GB" dirty="0" smtClean="0"/>
              <a:t>Fulfilment of the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Requirements</a:t>
            </a:r>
          </a:p>
          <a:p>
            <a:pPr lvl="1">
              <a:buFontTx/>
              <a:buChar char="-"/>
            </a:pPr>
            <a:endParaRPr lang="en-GB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Tx/>
              <a:buChar char="-"/>
            </a:pPr>
            <a:r>
              <a:rPr lang="en-GB" dirty="0" smtClean="0"/>
              <a:t>Adherence the minimum required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Assurance Level </a:t>
            </a:r>
            <a:r>
              <a:rPr lang="en-GB" dirty="0" smtClean="0"/>
              <a:t>process (to meet Safety Objectives)</a:t>
            </a:r>
          </a:p>
          <a:p>
            <a:pPr lvl="1">
              <a:buFontTx/>
              <a:buChar char="-"/>
            </a:pPr>
            <a:endParaRPr lang="en-GB" sz="800" dirty="0" smtClean="0"/>
          </a:p>
          <a:p>
            <a:pPr lvl="1">
              <a:buFontTx/>
              <a:buChar char="-"/>
            </a:pPr>
            <a:r>
              <a:rPr lang="en-GB" dirty="0" smtClean="0"/>
              <a:t>FANS function continuity requirement supported by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compilation of qualified failure rates for equipment involved in the function</a:t>
            </a:r>
          </a:p>
          <a:p>
            <a:pPr lvl="2"/>
            <a:endParaRPr lang="en-GB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noProof="1" smtClean="0"/>
              <a:t>Page </a:t>
            </a:r>
            <a:fld id="{F7CE7AB7-A104-46A5-B6CD-26082A13EDB6}" type="slidenum">
              <a:rPr lang="en-GB" noProof="1" smtClean="0"/>
              <a:pPr>
                <a:defRPr/>
              </a:pPr>
              <a:t>7</a:t>
            </a:fld>
            <a:endParaRPr lang="en-GB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7741D16-4656-4980-8681-D54637D6AAA6}" type="datetime6">
              <a:rPr lang="en-GB" smtClean="0"/>
              <a:t>May 13</a:t>
            </a:fld>
            <a:endParaRPr lang="en-GB" dirty="0" smtClean="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ICAO APAC PBCS Workshop</a:t>
            </a:r>
            <a:endParaRPr lang="en-GB" dirty="0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Demonstration of compliance with RCP/RSP</a:t>
            </a:r>
          </a:p>
        </p:txBody>
      </p:sp>
      <p:sp>
        <p:nvSpPr>
          <p:cNvPr id="17414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252413" y="1104900"/>
            <a:ext cx="8639175" cy="5014912"/>
          </a:xfrm>
        </p:spPr>
        <p:txBody>
          <a:bodyPr/>
          <a:lstStyle/>
          <a:p>
            <a:r>
              <a:rPr lang="en-GB" sz="2400" dirty="0" smtClean="0"/>
              <a:t> Demonstration strategy</a:t>
            </a:r>
          </a:p>
          <a:p>
            <a:pPr lvl="2"/>
            <a:r>
              <a:rPr lang="en-GB" sz="2200" b="1" dirty="0" smtClean="0"/>
              <a:t>Time</a:t>
            </a:r>
          </a:p>
          <a:p>
            <a:pPr lvl="2">
              <a:buNone/>
            </a:pPr>
            <a:r>
              <a:rPr lang="en-GB" dirty="0" smtClean="0"/>
              <a:t>	Aircraft contribution to the Transaction Time is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allocated to each contributing avionics equipment to the function</a:t>
            </a:r>
            <a:r>
              <a:rPr lang="en-GB" dirty="0" smtClean="0"/>
              <a:t>, e.g.:</a:t>
            </a:r>
          </a:p>
          <a:p>
            <a:pPr lvl="1">
              <a:buFontTx/>
              <a:buChar char="-"/>
            </a:pPr>
            <a:r>
              <a:rPr lang="en-GB" sz="1800" dirty="0" smtClean="0"/>
              <a:t>From Comm Means up to Display Systems for uplink processing</a:t>
            </a:r>
          </a:p>
          <a:p>
            <a:pPr lvl="1">
              <a:buFontTx/>
              <a:buChar char="-"/>
            </a:pPr>
            <a:r>
              <a:rPr lang="en-GB" sz="1800" dirty="0" smtClean="0"/>
              <a:t>From Generating Systems (e.g. FMS) up to Comm Means for downlink report sending</a:t>
            </a:r>
          </a:p>
          <a:p>
            <a:pPr lvl="1">
              <a:buFontTx/>
              <a:buChar char="-"/>
            </a:pPr>
            <a:endParaRPr lang="en-GB" sz="800" dirty="0" smtClean="0"/>
          </a:p>
          <a:p>
            <a:pPr lvl="2">
              <a:buNone/>
            </a:pPr>
            <a:r>
              <a:rPr lang="en-GB" dirty="0" smtClean="0"/>
              <a:t>	Actual time performance of the avionics chain is compiled to ensure compliance with Aircraft requirements from ED-122 / DO-306 and/or ED-120 / DO-290</a:t>
            </a:r>
          </a:p>
          <a:p>
            <a:pPr lvl="2">
              <a:buNone/>
            </a:pPr>
            <a:endParaRPr lang="en-GB" sz="800" dirty="0" smtClean="0"/>
          </a:p>
          <a:p>
            <a:pPr lvl="2">
              <a:buNone/>
            </a:pPr>
            <a:r>
              <a:rPr lang="en-GB" dirty="0" smtClean="0"/>
              <a:t>	</a:t>
            </a:r>
            <a:r>
              <a:rPr lang="en-GB" sz="1800" i="1" dirty="0" smtClean="0"/>
              <a:t>Additionally, for major changes to the function, end-to-end tests using real networks (in lab and/or in flight) are performed to ensure overall good behaviour and compliance with expected performance requirements</a:t>
            </a:r>
            <a:endParaRPr lang="en-GB" i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noProof="1" smtClean="0"/>
              <a:t>Page </a:t>
            </a:r>
            <a:fld id="{F7CE7AB7-A104-46A5-B6CD-26082A13EDB6}" type="slidenum">
              <a:rPr lang="en-GB" noProof="1" smtClean="0"/>
              <a:pPr>
                <a:defRPr/>
              </a:pPr>
              <a:t>8</a:t>
            </a:fld>
            <a:endParaRPr lang="en-GB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5E88028-C9B3-4C6C-A908-E44006D65299}" type="datetime6">
              <a:rPr lang="en-GB" smtClean="0"/>
              <a:t>May 13</a:t>
            </a:fld>
            <a:endParaRPr lang="en-GB" dirty="0" smtClean="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ICAO APAC PBCS Workshop</a:t>
            </a:r>
            <a:endParaRPr lang="en-GB" dirty="0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Configuration Management of FANS certification</a:t>
            </a:r>
          </a:p>
        </p:txBody>
      </p:sp>
      <p:sp>
        <p:nvSpPr>
          <p:cNvPr id="17414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208912" cy="4851052"/>
          </a:xfrm>
        </p:spPr>
        <p:txBody>
          <a:bodyPr/>
          <a:lstStyle/>
          <a:p>
            <a:r>
              <a:rPr lang="en-GB" sz="2400" dirty="0" smtClean="0"/>
              <a:t>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FANS certification </a:t>
            </a:r>
            <a:r>
              <a:rPr lang="en-GB" sz="2400" dirty="0" smtClean="0"/>
              <a:t>is maintained up to date</a:t>
            </a:r>
          </a:p>
          <a:p>
            <a:endParaRPr lang="en-GB" sz="800" dirty="0" smtClean="0"/>
          </a:p>
          <a:p>
            <a:pPr lvl="1"/>
            <a:r>
              <a:rPr lang="en-GB" dirty="0" smtClean="0"/>
              <a:t>Each time an equipment contributing to the function is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upgraded</a:t>
            </a:r>
          </a:p>
          <a:p>
            <a:pPr lvl="1"/>
            <a:r>
              <a:rPr lang="en-GB" dirty="0" smtClean="0"/>
              <a:t>Each time a new equipment contributing to the function is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added</a:t>
            </a:r>
            <a:endParaRPr lang="en-GB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GB" sz="1600" i="1" dirty="0" smtClean="0"/>
              <a:t>	Note: This only applies when the change is supported by an aircraft MOD approved by Airbus.</a:t>
            </a:r>
          </a:p>
          <a:p>
            <a:pPr>
              <a:buNone/>
            </a:pPr>
            <a:endParaRPr lang="en-GB" sz="1600" i="1" dirty="0" smtClean="0"/>
          </a:p>
          <a:p>
            <a:r>
              <a:rPr lang="en-GB" dirty="0" smtClean="0"/>
              <a:t> Any potential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on Safety, Performance, Interop and/or HMI </a:t>
            </a:r>
            <a:r>
              <a:rPr lang="en-GB" dirty="0" smtClean="0"/>
              <a:t>qualification is assessed</a:t>
            </a:r>
          </a:p>
          <a:p>
            <a:endParaRPr lang="en-GB" sz="800" dirty="0" smtClean="0"/>
          </a:p>
          <a:p>
            <a:pPr lvl="1"/>
            <a:r>
              <a:rPr lang="en-GB" dirty="0" smtClean="0"/>
              <a:t>If any impact is identified, the FANS function airworthiness is reassessed</a:t>
            </a:r>
          </a:p>
          <a:p>
            <a:pPr lvl="1"/>
            <a:r>
              <a:rPr lang="en-GB" dirty="0" smtClean="0"/>
              <a:t>New approval is requested including the new or upgraded equipment contribution</a:t>
            </a:r>
          </a:p>
          <a:p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noProof="1" smtClean="0"/>
              <a:t>Page </a:t>
            </a:r>
            <a:fld id="{F7CE7AB7-A104-46A5-B6CD-26082A13EDB6}" type="slidenum">
              <a:rPr lang="en-GB" noProof="1" smtClean="0"/>
              <a:pPr>
                <a:defRPr/>
              </a:pPr>
              <a:t>9</a:t>
            </a:fld>
            <a:endParaRPr lang="en-GB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UR" val="F310G00;MEMO_LINE1_VALUE=%KCOMPANY CAL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UR" val="F220200;SW_BRT_ON=3;FM=ON;ATC_COM_KEY=ON;PAGE_TITLE_VALUE=ATSU DATALINK;PAGE_TITLE_DISPLAY=ON;LSK1_VALUE=ATC MENU;LSK1_DISPLAY=CUR_FREE_TEXT;LSK2_VALUE=ACARS;LSK3_VALUE=ACMS;LSK4_VALUE=CMS;LSK5_VALUE=SAT;LSK6_VALUE=ATSU;RSK1_VALUE=AOC MENU;RSK2_VALUE=AOC MENU;RSK2_DISPLAY=CUR_FREE_TEXT;RSK6_VALUE=COMM;RSK6_DISPLAY=CUR_FREE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UR" val="F2306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UR" val="F4602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UR" val="F2307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UR" val="F460200"/>
</p:tagLst>
</file>

<file path=ppt/theme/theme1.xml><?xml version="1.0" encoding="utf-8"?>
<a:theme xmlns:a="http://schemas.openxmlformats.org/drawingml/2006/main" name="FR_landscape_EN">
  <a:themeElements>
    <a:clrScheme name="Airbus">
      <a:dk1>
        <a:srgbClr val="71798C"/>
      </a:dk1>
      <a:lt1>
        <a:srgbClr val="FFFFFF"/>
      </a:lt1>
      <a:dk2>
        <a:srgbClr val="9BA3B5"/>
      </a:dk2>
      <a:lt2>
        <a:srgbClr val="E2E6EE"/>
      </a:lt2>
      <a:accent1>
        <a:srgbClr val="005EAB"/>
      </a:accent1>
      <a:accent2>
        <a:srgbClr val="629BD3"/>
      </a:accent2>
      <a:accent3>
        <a:srgbClr val="BECE2D"/>
      </a:accent3>
      <a:accent4>
        <a:srgbClr val="FFCB05"/>
      </a:accent4>
      <a:accent5>
        <a:srgbClr val="F7941E"/>
      </a:accent5>
      <a:accent6>
        <a:srgbClr val="E23F2E"/>
      </a:accent6>
      <a:hlink>
        <a:srgbClr val="00BBBE"/>
      </a:hlink>
      <a:folHlink>
        <a:srgbClr val="A4238D"/>
      </a:folHlink>
    </a:clrScheme>
    <a:fontScheme name="Airbus Fon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C8DEEE"/>
        </a:dk2>
        <a:lt2>
          <a:srgbClr val="5D5D5D"/>
        </a:lt2>
        <a:accent1>
          <a:srgbClr val="FFCC00"/>
        </a:accent1>
        <a:accent2>
          <a:srgbClr val="5D5D5D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535353"/>
        </a:accent6>
        <a:hlink>
          <a:srgbClr val="0099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B2B2B2"/>
        </a:dk1>
        <a:lt1>
          <a:srgbClr val="FFFFFF"/>
        </a:lt1>
        <a:dk2>
          <a:srgbClr val="3F569D"/>
        </a:dk2>
        <a:lt2>
          <a:srgbClr val="C8DEEE"/>
        </a:lt2>
        <a:accent1>
          <a:srgbClr val="FFCC00"/>
        </a:accent1>
        <a:accent2>
          <a:srgbClr val="5D5D5D"/>
        </a:accent2>
        <a:accent3>
          <a:srgbClr val="AFB4CC"/>
        </a:accent3>
        <a:accent4>
          <a:srgbClr val="DADADA"/>
        </a:accent4>
        <a:accent5>
          <a:srgbClr val="FFE2AA"/>
        </a:accent5>
        <a:accent6>
          <a:srgbClr val="535353"/>
        </a:accent6>
        <a:hlink>
          <a:srgbClr val="0099CC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irbus">
      <a:dk1>
        <a:srgbClr val="71798C"/>
      </a:dk1>
      <a:lt1>
        <a:srgbClr val="FFFFFF"/>
      </a:lt1>
      <a:dk2>
        <a:srgbClr val="9BA3B5"/>
      </a:dk2>
      <a:lt2>
        <a:srgbClr val="E2E6EE"/>
      </a:lt2>
      <a:accent1>
        <a:srgbClr val="005EAB"/>
      </a:accent1>
      <a:accent2>
        <a:srgbClr val="629BD3"/>
      </a:accent2>
      <a:accent3>
        <a:srgbClr val="BECE2D"/>
      </a:accent3>
      <a:accent4>
        <a:srgbClr val="FFCB05"/>
      </a:accent4>
      <a:accent5>
        <a:srgbClr val="F7941E"/>
      </a:accent5>
      <a:accent6>
        <a:srgbClr val="E23F2E"/>
      </a:accent6>
      <a:hlink>
        <a:srgbClr val="00BBBE"/>
      </a:hlink>
      <a:folHlink>
        <a:srgbClr val="A423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43197A9E908A47827FCEC1DFAA35AC" ma:contentTypeVersion="5" ma:contentTypeDescription="Create a new document." ma:contentTypeScope="" ma:versionID="3339ee465e679044d442d05bac7374a2">
  <xsd:schema xmlns:xsd="http://www.w3.org/2001/XMLSchema" xmlns:xs="http://www.w3.org/2001/XMLSchema" xmlns:p="http://schemas.microsoft.com/office/2006/metadata/properties" xmlns:ns2="2b0c29a6-a2e0-472b-bfb4-397922b0132f" targetNamespace="http://schemas.microsoft.com/office/2006/metadata/properties" ma:root="true" ma:fieldsID="5c84928c2a5c4de300c71ae487b21fdc" ns2:_="">
    <xsd:import namespace="2b0c29a6-a2e0-472b-bfb4-397922b0132f"/>
    <xsd:element name="properties">
      <xsd:complexType>
        <xsd:sequence>
          <xsd:element name="documentManagement">
            <xsd:complexType>
              <xsd:all>
                <xsd:element ref="ns2:Number" minOccurs="0"/>
                <xsd:element ref="ns2:Update_x0020_Date" minOccurs="0"/>
                <xsd:element ref="ns2:Presenter" minOccurs="0"/>
                <xsd:element ref="ns2:Category" minOccurs="0"/>
                <xsd:element ref="ns2:Typ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c29a6-a2e0-472b-bfb4-397922b0132f" elementFormDefault="qualified">
    <xsd:import namespace="http://schemas.microsoft.com/office/2006/documentManagement/types"/>
    <xsd:import namespace="http://schemas.microsoft.com/office/infopath/2007/PartnerControls"/>
    <xsd:element name="Number" ma:index="8" nillable="true" ma:displayName="Number" ma:internalName="Number">
      <xsd:simpleType>
        <xsd:restriction base="dms:Text">
          <xsd:maxLength value="255"/>
        </xsd:restriction>
      </xsd:simpleType>
    </xsd:element>
    <xsd:element name="Update_x0020_Date" ma:index="9" nillable="true" ma:displayName="Update Date" ma:internalName="Update_x0020_Date">
      <xsd:simpleType>
        <xsd:restriction base="dms:Text">
          <xsd:maxLength value="255"/>
        </xsd:restriction>
      </xsd:simpleType>
    </xsd:element>
    <xsd:element name="Presenter" ma:index="10" nillable="true" ma:displayName="Presenter" ma:internalName="Presenter">
      <xsd:simpleType>
        <xsd:restriction base="dms:Text">
          <xsd:maxLength value="255"/>
        </xsd:restriction>
      </xsd:simpleType>
    </xsd:element>
    <xsd:element name="Category" ma:index="11" nillable="true" ma:displayName="Category" ma:format="Dropdown" ma:internalName="Category">
      <xsd:simpleType>
        <xsd:union memberTypes="dms:Text">
          <xsd:simpleType>
            <xsd:restriction base="dms:Choice">
              <xsd:enumeration value="1-Report"/>
              <xsd:enumeration value="2-General Information"/>
              <xsd:enumeration value="3-Working Papers"/>
              <xsd:enumeration value="4-Information Papers"/>
              <xsd:enumeration value="5-Presentations"/>
              <xsd:enumeration value="6-Discussion papers"/>
            </xsd:restriction>
          </xsd:simpleType>
        </xsd:union>
      </xsd:simpleType>
    </xsd:element>
    <xsd:element name="Type_x0020_Name" ma:index="12" nillable="true" ma:displayName="Type Name" ma:internalName="Typ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2b0c29a6-a2e0-472b-bfb4-397922b0132f">5-Presentations</Category>
    <Type_x0020_Name xmlns="2b0c29a6-a2e0-472b-bfb4-397922b0132f" xsi:nil="true"/>
    <Presenter xmlns="2b0c29a6-a2e0-472b-bfb4-397922b0132f">Airbus</Presenter>
    <Update_x0020_Date xmlns="2b0c29a6-a2e0-472b-bfb4-397922b0132f">May 16,2013</Update_x0020_Date>
    <Number xmlns="2b0c29a6-a2e0-472b-bfb4-397922b0132f">07</Number>
  </documentManagement>
</p:properties>
</file>

<file path=customXml/itemProps1.xml><?xml version="1.0" encoding="utf-8"?>
<ds:datastoreItem xmlns:ds="http://schemas.openxmlformats.org/officeDocument/2006/customXml" ds:itemID="{43D60AE3-4C72-4FA7-8CCC-E9C3483E241D}"/>
</file>

<file path=customXml/itemProps2.xml><?xml version="1.0" encoding="utf-8"?>
<ds:datastoreItem xmlns:ds="http://schemas.openxmlformats.org/officeDocument/2006/customXml" ds:itemID="{EF2DAB1F-F0AB-448B-B5EC-A9DB8FA6E549}"/>
</file>

<file path=customXml/itemProps3.xml><?xml version="1.0" encoding="utf-8"?>
<ds:datastoreItem xmlns:ds="http://schemas.openxmlformats.org/officeDocument/2006/customXml" ds:itemID="{15DAFB86-FFAC-4F5F-AA1C-7F08580F007A}"/>
</file>

<file path=docProps/app.xml><?xml version="1.0" encoding="utf-8"?>
<Properties xmlns="http://schemas.openxmlformats.org/officeDocument/2006/extended-properties" xmlns:vt="http://schemas.openxmlformats.org/officeDocument/2006/docPropsVTypes">
  <Template>FR_landscape_EN</Template>
  <TotalTime>0</TotalTime>
  <Words>315</Words>
  <Application>Microsoft Office PowerPoint</Application>
  <PresentationFormat>On-screen Show (4:3)</PresentationFormat>
  <Paragraphs>113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FR_landscape_EN</vt:lpstr>
      <vt:lpstr>Slide</vt:lpstr>
      <vt:lpstr>RCP / RSP</vt:lpstr>
      <vt:lpstr>Agenda</vt:lpstr>
      <vt:lpstr>Airbus FANS avionics architecture</vt:lpstr>
      <vt:lpstr>Controls &amp; Indications common to</vt:lpstr>
      <vt:lpstr>Controls &amp; Indications common to</vt:lpstr>
      <vt:lpstr>Demonstration of compliance with RCP/RSP</vt:lpstr>
      <vt:lpstr>Demonstration of compliance with RCP/RSP</vt:lpstr>
      <vt:lpstr>Demonstration of compliance with RCP/RSP</vt:lpstr>
      <vt:lpstr> Configuration Management of FANS certification</vt:lpstr>
      <vt:lpstr> Operational notion of RCP/RSP in the cockpit</vt:lpstr>
      <vt:lpstr>Slide 11</vt:lpstr>
    </vt:vector>
  </TitlesOfParts>
  <Company>Airbus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RCP/RSP - Airbus Perspective</dc:title>
  <dc:creator>J. Condis</dc:creator>
  <cp:lastModifiedBy>Esp_to32605</cp:lastModifiedBy>
  <cp:revision>37</cp:revision>
  <cp:lastPrinted>2002-07-31T12:44:26Z</cp:lastPrinted>
  <dcterms:created xsi:type="dcterms:W3CDTF">2011-11-18T13:57:44Z</dcterms:created>
  <dcterms:modified xsi:type="dcterms:W3CDTF">2013-05-13T06:04:22Z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_Doc_Type">
    <vt:lpwstr>PR</vt:lpwstr>
  </property>
  <property fmtid="{D5CDD505-2E9C-101B-9397-08002B2CF9AE}" pid="3" name="_AdHocReviewCycleID">
    <vt:i4>1581633803</vt:i4>
  </property>
  <property fmtid="{D5CDD505-2E9C-101B-9397-08002B2CF9AE}" pid="4" name="_NewReviewCycle">
    <vt:lpwstr/>
  </property>
  <property fmtid="{D5CDD505-2E9C-101B-9397-08002B2CF9AE}" pid="5" name="_EmailSubject">
    <vt:lpwstr>support PPT</vt:lpwstr>
  </property>
  <property fmtid="{D5CDD505-2E9C-101B-9397-08002B2CF9AE}" pid="6" name="_AuthorEmail">
    <vt:lpwstr>jerome.condis@airbus.com</vt:lpwstr>
  </property>
  <property fmtid="{D5CDD505-2E9C-101B-9397-08002B2CF9AE}" pid="7" name="_AuthorEmailDisplayName">
    <vt:lpwstr>CONDIS, Jerome</vt:lpwstr>
  </property>
  <property fmtid="{D5CDD505-2E9C-101B-9397-08002B2CF9AE}" pid="8" name="_PreviousAdHocReviewCycleID">
    <vt:i4>-641705368</vt:i4>
  </property>
  <property fmtid="{D5CDD505-2E9C-101B-9397-08002B2CF9AE}" pid="9" name="ContentTypeId">
    <vt:lpwstr>0x0101003943197A9E908A47827FCEC1DFAA35AC</vt:lpwstr>
  </property>
  <property fmtid="{D5CDD505-2E9C-101B-9397-08002B2CF9AE}" pid="10" name="Order">
    <vt:r8>800</vt:r8>
  </property>
</Properties>
</file>